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8" r:id="rId20"/>
    <p:sldId id="274" r:id="rId21"/>
    <p:sldId id="275" r:id="rId22"/>
    <p:sldId id="276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7" autoAdjust="0"/>
    <p:restoredTop sz="94660"/>
  </p:normalViewPr>
  <p:slideViewPr>
    <p:cSldViewPr snapToGrid="0">
      <p:cViewPr varScale="1">
        <p:scale>
          <a:sx n="91" d="100"/>
          <a:sy n="91" d="100"/>
        </p:scale>
        <p:origin x="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843A8-F95A-4602-AE03-FF67951554AA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5A86D-63DC-4A61-806F-B72611DAB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85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01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30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99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78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92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65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@(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FormatControl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-Name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MyHeader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-Action 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"This is my header.  Content is below."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FormatControl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-Name Star -Action 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"*"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FormatView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GroupAction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MyHeader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GroupByScript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{ 1 } -TypeName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foobar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-Action 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Write-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FormatViewExpression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ScriptBlock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{ 1..($_.N) }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ControlName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Star -Enumerate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| Out-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FormatData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Add-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FormatData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foreach ($n in 1..10) 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[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PSCustomObject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]@{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PSTypeName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='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foobar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';n=$n}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39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50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09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Implementation found in </a:t>
            </a:r>
            <a:r>
              <a:rPr lang="en-US" dirty="0" err="1"/>
              <a:t>EZOut</a:t>
            </a:r>
            <a:r>
              <a:rPr lang="en-US" dirty="0"/>
              <a:t> module\ Formatting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5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87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06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B5A86D-63DC-4A61-806F-B72611DAB1D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68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D2567-7D4A-410A-91D6-615EA2535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7163-BAF3-4C81-9ED0-5C34A019FE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69975-7839-4AA6-BA2C-C379A559A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68A8E-D8C8-4442-BD61-A5DF6806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95693-F376-4626-BCF8-E530F1C36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08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8EF8F-B2E1-4ED8-9CE5-B7A58C2F5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E960CE-4AF9-4D2C-AEDC-104EFC7DB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7DB1-15F5-4C35-8EA6-8E5FF993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0EB82-0CEB-4303-A79A-14EBCEB6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2C2EB-8523-444F-A9FF-20079180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9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F72BAE-25D8-46F5-B8BB-6A36895F8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C22E2-E154-4EB6-838C-70061C23C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5DA04-20C8-44D9-A6D8-043C67448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1AC30-DDA4-429A-BCC7-EECBF142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85908-E900-4D7D-8AF9-F3CF3ABD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78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DA612-B5A6-45A9-9E9A-58D8F4329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E17D6-B2BE-4636-950E-698B81A5E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4B63E-7E49-4EB2-8897-B36CA5A2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91D76-C0EA-45CB-A175-0F3CB2E32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44FE7-859F-448C-BEB6-5C96DE285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99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A015-CB64-456D-B104-47211020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AF15A3-88C2-4EE7-B3AC-CCF4C9FD3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6D5AE-99F8-48BE-BF73-D8C951861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32BE7-1583-42AB-B298-E54624E4E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88D5C-8B7C-4967-A81E-20C5C33CE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64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74EFF-2ADA-4C00-90D0-638280135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F8DAD-A425-4B86-91C0-7B60CE8582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537AC3-D6EB-4A5D-BAE4-BE009BAD8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993F7-491B-4BC5-B08F-9629C80B8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371D1-3BA5-40D6-A069-8FEA5162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CCFFD-CF78-4936-BE97-6E0E689D4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7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AF23D-ED7B-4948-84D8-5039686A0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88E5F-229F-490F-A7BC-8D9481E88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A07C1-847F-4E0D-95F9-0A3B5B343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87064D-EEBE-4E6C-8B4B-F01F8FB27C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595387-564F-48F4-900D-719F90A3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723AC3-7580-4E7A-B6C0-46FC8C9D9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ED297F-A187-427F-A1D9-59A298F6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833B21-F9ED-4F55-AFEA-C64D5F735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65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28CB0-ACF7-46F0-B11D-75E6DEFA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5DC84-BD34-43EC-BBB6-75F2254B7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2EA2D-B82F-45EA-83D2-2C3CB6841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93EFB-108B-4F4C-B735-8C342A12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21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6FCA1-AF56-42A9-A0F8-DD31035D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A83742-4F7F-41C3-AD3F-3759ADC4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41EF4-F09F-4DFA-9EEF-B8A906B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80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ACD9-41C7-4201-8766-BB768CC5A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B0F87-8F82-4FF7-A7AD-2C36BF8C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2FF92-2BB5-4CC9-8833-9B155436D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75A30-78BC-4711-AB1E-31C87EFCC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F16D4-58D8-4ED5-99B9-4A6E3D10F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0E6B4-C1CF-4614-A1E3-CDA090B0E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68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B9B70-6F4C-4AFF-BE5B-C958AA920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E30099-11E4-4BA7-95B9-7A49B03F6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16981-3A0C-4733-AC93-DB1CC3CD4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7CD3C-DFA0-4481-A72E-66CDF8A8C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7ED8F-B1B1-487C-A06C-DA01ED86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AEE31-91B1-4747-BEF4-5C79A161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76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82D488-ACE0-43C0-A8CD-6AEFD87C0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8240B-5591-4677-9210-057C4991E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24428-D6BF-4F46-896E-9CB7C7A7B0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F472C-03CC-4998-A3AC-568ECCF05611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C2630-0B73-4379-851B-DF2003E15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5FED3-8ECB-4828-9B2B-AD0521D00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5A8D2-761D-4C42-93AD-B4EC0FC8D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6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james.Brundage@start-automating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artAutomating/EZOu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owerShell/PowerShell/blob/master/src/Schemas/Format.xs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DC327-7A9D-4664-BC79-E983147C54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 anchorCtr="0"/>
          <a:lstStyle/>
          <a:p>
            <a:r>
              <a:rPr lang="en-US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  <a:latin typeface="Bahnschrift" panose="020B0502040204020203" pitchFamily="34" charset="0"/>
              </a:rPr>
              <a:t>Flexible Formatting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EB9A7-461D-4A25-9AC4-6D1667B7E0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360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CB1BD7-16EB-4004-8F26-20712E995FCC}"/>
              </a:ext>
            </a:extLst>
          </p:cNvPr>
          <p:cNvSpPr/>
          <p:nvPr/>
        </p:nvSpPr>
        <p:spPr>
          <a:xfrm>
            <a:off x="-47084" y="-113707"/>
            <a:ext cx="1688283" cy="31700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11043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Format-Table -XML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a .format.ps1xml, Tables are represented in a &lt;</a:t>
            </a:r>
            <a:r>
              <a:rPr lang="en-US" dirty="0" err="1">
                <a:solidFill>
                  <a:schemeClr val="bg1"/>
                </a:solidFill>
              </a:rPr>
              <a:t>TableControl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r>
              <a:rPr lang="en-US" dirty="0">
                <a:solidFill>
                  <a:schemeClr val="bg1"/>
                </a:solidFill>
              </a:rPr>
              <a:t>They can: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Alignment any column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Format the text in any column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Change the header of a column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Provide a script block instead of the direct contents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Be wrapped, or support </a:t>
            </a:r>
            <a:r>
              <a:rPr lang="en-US" dirty="0" err="1">
                <a:solidFill>
                  <a:schemeClr val="bg1"/>
                </a:solidFill>
              </a:rPr>
              <a:t>autosizing</a:t>
            </a:r>
            <a:r>
              <a:rPr lang="en-US" dirty="0">
                <a:solidFill>
                  <a:schemeClr val="bg1"/>
                </a:solidFill>
              </a:rPr>
              <a:t> (but not both)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67211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Format-List just gives you a list of properties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						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Like Format-Table, we can Format-List -View 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3078" name="Picture 6" descr="kevin cozner gif | Tumblr">
            <a:extLst>
              <a:ext uri="{FF2B5EF4-FFF2-40B4-BE49-F238E27FC236}">
                <a16:creationId xmlns:a16="http://schemas.microsoft.com/office/drawing/2014/main" id="{D05A753C-7EEA-47B3-9D38-604FC68B2B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593" y="2538413"/>
            <a:ext cx="3067472" cy="249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957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Format-List -XML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a .format.ps1xml, Lists are represented in a &lt;</a:t>
            </a:r>
            <a:r>
              <a:rPr lang="en-US" dirty="0" err="1">
                <a:solidFill>
                  <a:schemeClr val="bg1"/>
                </a:solidFill>
              </a:rPr>
              <a:t>ListControl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r>
              <a:rPr lang="en-US" dirty="0">
                <a:solidFill>
                  <a:schemeClr val="bg1"/>
                </a:solidFill>
              </a:rPr>
              <a:t>They can: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Format the text in any row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Provide a script block to display instead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Optionally hide a row (but leave a blank space to make you wonder)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1792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Format-Wide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Format-Wide should help you distribute text.  Instead….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						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Format-Wide is almost entirely useless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4098" name="Picture 2" descr="Dunk Fail With Ladder - Brooklyn Nine-Nine GIF - BrooklynNineNine ...">
            <a:extLst>
              <a:ext uri="{FF2B5EF4-FFF2-40B4-BE49-F238E27FC236}">
                <a16:creationId xmlns:a16="http://schemas.microsoft.com/office/drawing/2014/main" id="{C65D1AC0-7E08-414C-A47E-8F5EBBEF5C1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981" y="2272144"/>
            <a:ext cx="5555674" cy="311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926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Format-Wide -Has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a format.ps1xml, </a:t>
            </a:r>
            <a:r>
              <a:rPr lang="en-US" dirty="0" err="1">
                <a:solidFill>
                  <a:schemeClr val="bg1"/>
                </a:solidFill>
              </a:rPr>
              <a:t>Wides</a:t>
            </a:r>
            <a:r>
              <a:rPr lang="en-US" dirty="0">
                <a:solidFill>
                  <a:schemeClr val="bg1"/>
                </a:solidFill>
              </a:rPr>
              <a:t> are represented in a &lt;</a:t>
            </a:r>
            <a:r>
              <a:rPr lang="en-US" dirty="0" err="1">
                <a:solidFill>
                  <a:schemeClr val="bg1"/>
                </a:solidFill>
              </a:rPr>
              <a:t>WideControl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r>
              <a:rPr lang="en-US" dirty="0">
                <a:solidFill>
                  <a:schemeClr val="bg1"/>
                </a:solidFill>
              </a:rPr>
              <a:t>They cannot: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Render a list of things in nifty columns, unless that list is in a bunch of distinct properties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Be smart about the number of columns to display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Not truncate text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Save yourself the trouble.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Never even try to use them.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89720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Format-Custom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Format-Custom can do anything…</a:t>
            </a:r>
          </a:p>
          <a:p>
            <a:r>
              <a:rPr lang="en-US" dirty="0">
                <a:solidFill>
                  <a:schemeClr val="bg1"/>
                </a:solidFill>
              </a:rPr>
              <a:t>… and you can have multiple different views.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						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5122" name="Picture 2" descr="Brooklyn Nine-Nine&quot; More Facts You'll Want To Know">
            <a:extLst>
              <a:ext uri="{FF2B5EF4-FFF2-40B4-BE49-F238E27FC236}">
                <a16:creationId xmlns:a16="http://schemas.microsoft.com/office/drawing/2014/main" id="{5C8C5BF1-A173-4617-9DCD-0C5A26082A3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148" y="3210791"/>
            <a:ext cx="443865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498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Format-Custom -XML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a </a:t>
            </a:r>
            <a:r>
              <a:rPr lang="en-US" dirty="0" err="1">
                <a:solidFill>
                  <a:schemeClr val="bg1"/>
                </a:solidFill>
              </a:rPr>
              <a:t>formatXML</a:t>
            </a:r>
            <a:r>
              <a:rPr lang="en-US" dirty="0">
                <a:solidFill>
                  <a:schemeClr val="bg1"/>
                </a:solidFill>
              </a:rPr>
              <a:t>, custom views are stored in a &lt;</a:t>
            </a:r>
            <a:r>
              <a:rPr lang="en-US" dirty="0" err="1">
                <a:solidFill>
                  <a:schemeClr val="bg1"/>
                </a:solidFill>
              </a:rPr>
              <a:t>CustomControl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r>
              <a:rPr lang="en-US" dirty="0">
                <a:solidFill>
                  <a:schemeClr val="bg1"/>
                </a:solidFill>
              </a:rPr>
              <a:t>They can: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Branch based off of a condition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Render text or newlines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Display properties (with formatting)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Conditionally display content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Enumerate properties or arbitrary scripts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Call other formatting controls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6578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Get-PS1XML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now know the four formatting elements in a .PS1XML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err="1">
                <a:solidFill>
                  <a:schemeClr val="bg1"/>
                </a:solidFill>
              </a:rPr>
              <a:t>CustomControl</a:t>
            </a:r>
            <a:r>
              <a:rPr lang="en-US" dirty="0">
                <a:solidFill>
                  <a:schemeClr val="bg1"/>
                </a:solidFill>
              </a:rPr>
              <a:t>/&gt;, &lt;</a:t>
            </a:r>
            <a:r>
              <a:rPr lang="en-US" dirty="0" err="1">
                <a:solidFill>
                  <a:schemeClr val="bg1"/>
                </a:solidFill>
              </a:rPr>
              <a:t>TableControl</a:t>
            </a:r>
            <a:r>
              <a:rPr lang="en-US" dirty="0">
                <a:solidFill>
                  <a:schemeClr val="bg1"/>
                </a:solidFill>
              </a:rPr>
              <a:t>/&gt;, &lt;</a:t>
            </a:r>
            <a:r>
              <a:rPr lang="en-US" dirty="0" err="1">
                <a:solidFill>
                  <a:schemeClr val="bg1"/>
                </a:solidFill>
              </a:rPr>
              <a:t>ListControl</a:t>
            </a:r>
            <a:r>
              <a:rPr lang="en-US" dirty="0">
                <a:solidFill>
                  <a:schemeClr val="bg1"/>
                </a:solidFill>
              </a:rPr>
              <a:t>/&gt;, &lt;</a:t>
            </a:r>
            <a:r>
              <a:rPr lang="en-US" dirty="0" err="1">
                <a:solidFill>
                  <a:schemeClr val="bg1"/>
                </a:solidFill>
              </a:rPr>
              <a:t>WideControl</a:t>
            </a:r>
            <a:r>
              <a:rPr lang="en-US" dirty="0">
                <a:solidFill>
                  <a:schemeClr val="bg1"/>
                </a:solidFill>
              </a:rPr>
              <a:t>/&gt;</a:t>
            </a:r>
          </a:p>
          <a:p>
            <a:r>
              <a:rPr lang="en-US" dirty="0">
                <a:solidFill>
                  <a:schemeClr val="bg1"/>
                </a:solidFill>
              </a:rPr>
              <a:t>Each control lives in a &lt;View&gt; element</a:t>
            </a:r>
          </a:p>
          <a:p>
            <a:r>
              <a:rPr lang="en-US" dirty="0">
                <a:solidFill>
                  <a:schemeClr val="bg1"/>
                </a:solidFill>
              </a:rPr>
              <a:t>&lt;View&gt; elements live in a &lt;</a:t>
            </a:r>
            <a:r>
              <a:rPr lang="en-US" dirty="0" err="1">
                <a:solidFill>
                  <a:schemeClr val="bg1"/>
                </a:solidFill>
              </a:rPr>
              <a:t>ViewDefinitions</a:t>
            </a:r>
            <a:r>
              <a:rPr lang="en-US" dirty="0">
                <a:solidFill>
                  <a:schemeClr val="bg1"/>
                </a:solidFill>
              </a:rPr>
              <a:t>&gt; element</a:t>
            </a:r>
          </a:p>
          <a:p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err="1">
                <a:solidFill>
                  <a:schemeClr val="bg1"/>
                </a:solidFill>
              </a:rPr>
              <a:t>ViewDefinitions</a:t>
            </a:r>
            <a:r>
              <a:rPr lang="en-US" dirty="0">
                <a:solidFill>
                  <a:schemeClr val="bg1"/>
                </a:solidFill>
              </a:rPr>
              <a:t>&gt; is a child of the root element, &lt;Configuration&gt;</a:t>
            </a:r>
          </a:p>
          <a:p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dirty="0" err="1">
                <a:solidFill>
                  <a:schemeClr val="bg1"/>
                </a:solidFill>
              </a:rPr>
              <a:t>CustomControls</a:t>
            </a:r>
            <a:r>
              <a:rPr lang="en-US" dirty="0">
                <a:solidFill>
                  <a:schemeClr val="bg1"/>
                </a:solidFill>
              </a:rPr>
              <a:t>&gt; can also live in a &lt;Control&gt; element</a:t>
            </a:r>
          </a:p>
          <a:p>
            <a:r>
              <a:rPr lang="en-US" dirty="0">
                <a:solidFill>
                  <a:schemeClr val="bg1"/>
                </a:solidFill>
              </a:rPr>
              <a:t>&lt;Control&gt; elements must have a name, and live in &lt;Controls&gt;</a:t>
            </a:r>
          </a:p>
          <a:p>
            <a:r>
              <a:rPr lang="en-US" dirty="0">
                <a:solidFill>
                  <a:schemeClr val="bg1"/>
                </a:solidFill>
              </a:rPr>
              <a:t>&lt;Controls&gt; is also a child of root.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7025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Skip-PS1XML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As fascinating as format.ps1xml is…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… it’s a little scary to write directly.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sp>
        <p:nvSpPr>
          <p:cNvPr id="5" name="AutoShape 2" descr="Nbc Brooklyn 99 GIF by Brooklyn Nine-Nine">
            <a:extLst>
              <a:ext uri="{FF2B5EF4-FFF2-40B4-BE49-F238E27FC236}">
                <a16:creationId xmlns:a16="http://schemas.microsoft.com/office/drawing/2014/main" id="{B4A102EC-B206-4307-9FE8-BF0D443604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8" name="Picture 4" descr="Nbc Brooklyn 99 GIF by Brooklyn Nine-Nine">
            <a:extLst>
              <a:ext uri="{FF2B5EF4-FFF2-40B4-BE49-F238E27FC236}">
                <a16:creationId xmlns:a16="http://schemas.microsoft.com/office/drawing/2014/main" id="{D8F701D6-C699-4430-9E83-C74394F53CA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655" y="2770909"/>
            <a:ext cx="3198668" cy="3198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99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Save-Sanity | Install-Module 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EZOut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order to save my past and our future sanity</a:t>
            </a:r>
          </a:p>
          <a:p>
            <a:r>
              <a:rPr lang="en-US" dirty="0">
                <a:solidFill>
                  <a:schemeClr val="bg1"/>
                </a:solidFill>
              </a:rPr>
              <a:t>Long ago, I wrote a module to write format.ps1xml</a:t>
            </a:r>
          </a:p>
          <a:p>
            <a:r>
              <a:rPr lang="en-US" dirty="0">
                <a:solidFill>
                  <a:schemeClr val="bg1"/>
                </a:solidFill>
              </a:rPr>
              <a:t>It’s called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Why don’t we go get it now?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  Install-Module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-Scope </a:t>
            </a:r>
            <a:r>
              <a:rPr lang="en-US" dirty="0" err="1">
                <a:solidFill>
                  <a:schemeClr val="bg1"/>
                </a:solidFill>
              </a:rPr>
              <a:t>CurrentUser</a:t>
            </a: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-or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 https://github.com/StartAutomating/EZOut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15931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Get-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MyBackground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PowerShell team member (2006-2010)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Tested and tried almost every aspect of PowerShell 2-3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Helped coordinate the development of modules throughout Microsoft</a:t>
            </a:r>
          </a:p>
          <a:p>
            <a:r>
              <a:rPr lang="en-US" dirty="0">
                <a:solidFill>
                  <a:schemeClr val="bg1"/>
                </a:solidFill>
              </a:rPr>
              <a:t>PowerShell consultant (2010-present)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Develop scripts and modules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Train people about PowerShell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Remote Co-development (Solve it Together)</a:t>
            </a:r>
          </a:p>
          <a:p>
            <a:r>
              <a:rPr lang="en-US" dirty="0">
                <a:solidFill>
                  <a:schemeClr val="bg1"/>
                </a:solidFill>
              </a:rPr>
              <a:t>Been doing this scripting thing a while</a:t>
            </a:r>
          </a:p>
          <a:p>
            <a:r>
              <a:rPr lang="en-US" dirty="0">
                <a:solidFill>
                  <a:schemeClr val="bg1"/>
                </a:solidFill>
              </a:rPr>
              <a:t>PowerShell is very powerful and unique language</a:t>
            </a:r>
          </a:p>
          <a:p>
            <a:r>
              <a:rPr lang="en-US" dirty="0">
                <a:solidFill>
                  <a:schemeClr val="bg1"/>
                </a:solidFill>
              </a:rPr>
              <a:t>For example: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Nothing else has the object pipeline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					(we all hopefully know that)</a:t>
            </a:r>
          </a:p>
          <a:p>
            <a:r>
              <a:rPr lang="en-US" dirty="0">
                <a:solidFill>
                  <a:schemeClr val="bg1"/>
                </a:solidFill>
              </a:rPr>
              <a:t>Another cool aspect of PowerShell you use everyday,  but rarely think about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69407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FormatView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EZ Out is a development tool</a:t>
            </a:r>
          </a:p>
          <a:p>
            <a:r>
              <a:rPr lang="en-US" dirty="0">
                <a:solidFill>
                  <a:schemeClr val="bg1"/>
                </a:solidFill>
              </a:rPr>
              <a:t>We use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to build our format.ps1xml</a:t>
            </a:r>
          </a:p>
          <a:p>
            <a:r>
              <a:rPr lang="en-US" dirty="0">
                <a:solidFill>
                  <a:schemeClr val="bg1"/>
                </a:solidFill>
              </a:rPr>
              <a:t>Your module</a:t>
            </a:r>
            <a:r>
              <a:rPr lang="en-US" i="1" dirty="0">
                <a:solidFill>
                  <a:schemeClr val="bg1"/>
                </a:solidFill>
              </a:rPr>
              <a:t> does not require </a:t>
            </a:r>
            <a:r>
              <a:rPr lang="en-US" i="1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You can use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interactively to try things out</a:t>
            </a:r>
          </a:p>
          <a:p>
            <a:r>
              <a:rPr lang="en-US" dirty="0">
                <a:solidFill>
                  <a:schemeClr val="bg1"/>
                </a:solidFill>
              </a:rPr>
              <a:t>You do this with this simple pipeline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Write-</a:t>
            </a:r>
            <a:r>
              <a:rPr lang="en-US" dirty="0" err="1">
                <a:solidFill>
                  <a:schemeClr val="bg1"/>
                </a:solidFill>
              </a:rPr>
              <a:t>FormatView</a:t>
            </a:r>
            <a:r>
              <a:rPr lang="en-US" dirty="0">
                <a:solidFill>
                  <a:schemeClr val="bg1"/>
                </a:solidFill>
              </a:rPr>
              <a:t> … |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	Out-</a:t>
            </a:r>
            <a:r>
              <a:rPr lang="en-US" dirty="0" err="1">
                <a:solidFill>
                  <a:schemeClr val="bg1"/>
                </a:solidFill>
              </a:rPr>
              <a:t>FormatData</a:t>
            </a:r>
            <a:r>
              <a:rPr lang="en-US" dirty="0">
                <a:solidFill>
                  <a:schemeClr val="bg1"/>
                </a:solidFill>
              </a:rPr>
              <a:t> |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			Add-</a:t>
            </a:r>
            <a:r>
              <a:rPr lang="en-US" dirty="0" err="1">
                <a:solidFill>
                  <a:schemeClr val="bg1"/>
                </a:solidFill>
              </a:rPr>
              <a:t>FormatData</a:t>
            </a:r>
            <a:endParaRPr lang="en-US" dirty="0">
              <a:solidFill>
                <a:schemeClr val="bg1"/>
              </a:solidFill>
            </a:endParaRPr>
          </a:p>
          <a:p>
            <a:pPr marL="914400" lvl="2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914400" lvl="2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Let’s write some formatters…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8712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Get-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TimeZone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 | Repair-Ugly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As a demo, let’s take a look at building a formatter for Get-</a:t>
            </a:r>
            <a:r>
              <a:rPr lang="en-US" dirty="0" err="1">
                <a:solidFill>
                  <a:schemeClr val="bg1"/>
                </a:solidFill>
              </a:rPr>
              <a:t>TimeZone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Get-</a:t>
            </a:r>
            <a:r>
              <a:rPr lang="en-US" dirty="0" err="1">
                <a:solidFill>
                  <a:schemeClr val="bg1"/>
                </a:solidFill>
              </a:rPr>
              <a:t>TimeZone</a:t>
            </a:r>
            <a:r>
              <a:rPr lang="en-US" dirty="0">
                <a:solidFill>
                  <a:schemeClr val="bg1"/>
                </a:solidFill>
              </a:rPr>
              <a:t> has no formatter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Rendering all of the properties makes it slower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Showing all of the properties makes it almost useless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945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EZFormatFile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 ; Import-Module .\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Now that we know how to write a formatter</a:t>
            </a:r>
          </a:p>
          <a:p>
            <a:r>
              <a:rPr lang="en-US" dirty="0">
                <a:solidFill>
                  <a:schemeClr val="bg1"/>
                </a:solidFill>
              </a:rPr>
              <a:t>Let’s see how we integrate it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Write-</a:t>
            </a:r>
            <a:r>
              <a:rPr lang="en-US" dirty="0" err="1">
                <a:solidFill>
                  <a:schemeClr val="bg1"/>
                </a:solidFill>
              </a:rPr>
              <a:t>EZFormatFile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will generate a build script</a:t>
            </a:r>
          </a:p>
          <a:p>
            <a:r>
              <a:rPr lang="en-US" dirty="0">
                <a:solidFill>
                  <a:schemeClr val="bg1"/>
                </a:solidFill>
              </a:rPr>
              <a:t>Formatting can be defined in: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That file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\Formatting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\Views</a:t>
            </a:r>
          </a:p>
          <a:p>
            <a:r>
              <a:rPr lang="en-US" dirty="0">
                <a:solidFill>
                  <a:schemeClr val="bg1"/>
                </a:solidFill>
              </a:rPr>
              <a:t>Types can be defined in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That File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\Types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29519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Show-Demo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Let’s make our last </a:t>
            </a:r>
            <a:r>
              <a:rPr lang="en-US" dirty="0" err="1">
                <a:solidFill>
                  <a:schemeClr val="bg1"/>
                </a:solidFill>
              </a:rPr>
              <a:t>TimeZone</a:t>
            </a:r>
            <a:r>
              <a:rPr lang="en-US" dirty="0">
                <a:solidFill>
                  <a:schemeClr val="bg1"/>
                </a:solidFill>
              </a:rPr>
              <a:t> formatter into a module</a:t>
            </a:r>
          </a:p>
          <a:p>
            <a:r>
              <a:rPr lang="en-US" dirty="0">
                <a:solidFill>
                  <a:schemeClr val="bg1"/>
                </a:solidFill>
              </a:rPr>
              <a:t>And add one formatter of each type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051556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Format-Advanced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We’re still at the tip of the iceberg</a:t>
            </a:r>
          </a:p>
          <a:p>
            <a:r>
              <a:rPr lang="en-US" dirty="0">
                <a:solidFill>
                  <a:schemeClr val="bg1"/>
                </a:solidFill>
              </a:rPr>
              <a:t>We still have to cover a few nifty built-capabilities: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Controls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Expressions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Groups</a:t>
            </a:r>
          </a:p>
          <a:p>
            <a:r>
              <a:rPr lang="en-US" dirty="0">
                <a:solidFill>
                  <a:schemeClr val="bg1"/>
                </a:solidFill>
              </a:rPr>
              <a:t>Then we can show the new coolness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8166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FormatControl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.format.ps1xml &lt;Control&gt; contains a &lt;</a:t>
            </a:r>
            <a:r>
              <a:rPr lang="en-US" dirty="0" err="1">
                <a:solidFill>
                  <a:schemeClr val="bg1"/>
                </a:solidFill>
              </a:rPr>
              <a:t>CustomView</a:t>
            </a:r>
            <a:r>
              <a:rPr lang="en-US" dirty="0">
                <a:solidFill>
                  <a:schemeClr val="bg1"/>
                </a:solidFill>
              </a:rPr>
              <a:t>&gt;s</a:t>
            </a:r>
          </a:p>
          <a:p>
            <a:r>
              <a:rPr lang="en-US" dirty="0">
                <a:solidFill>
                  <a:schemeClr val="bg1"/>
                </a:solidFill>
              </a:rPr>
              <a:t>You can declare a control and use it anywhere in your formatter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Inside other &lt;</a:t>
            </a:r>
            <a:r>
              <a:rPr lang="en-US" dirty="0" err="1">
                <a:solidFill>
                  <a:schemeClr val="bg1"/>
                </a:solidFill>
              </a:rPr>
              <a:t>CustomViews</a:t>
            </a:r>
            <a:r>
              <a:rPr lang="en-US" dirty="0">
                <a:solidFill>
                  <a:schemeClr val="bg1"/>
                </a:solidFill>
              </a:rPr>
              <a:t>&gt; (specifically, inside of an &lt;</a:t>
            </a:r>
            <a:r>
              <a:rPr lang="en-US" dirty="0" err="1">
                <a:solidFill>
                  <a:schemeClr val="bg1"/>
                </a:solidFill>
              </a:rPr>
              <a:t>ExpressionBinding</a:t>
            </a:r>
            <a:r>
              <a:rPr lang="en-US" dirty="0">
                <a:solidFill>
                  <a:schemeClr val="bg1"/>
                </a:solidFill>
              </a:rPr>
              <a:t>&gt; 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As the header for another View’s group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Let’s see these scenarios working together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760810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Receive-Epiphany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Before we keep going onto new coolness</a:t>
            </a:r>
          </a:p>
          <a:p>
            <a:r>
              <a:rPr lang="en-US" dirty="0">
                <a:solidFill>
                  <a:schemeClr val="bg1"/>
                </a:solidFill>
              </a:rPr>
              <a:t>Let’s make sure a few lightbulbs go off in our heads: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Formatting can be very flexible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Types do not have to be real .NET types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We can “stack” formatting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Even though I’ve known formatting for a while</a:t>
            </a:r>
          </a:p>
          <a:p>
            <a:r>
              <a:rPr lang="en-US" dirty="0">
                <a:solidFill>
                  <a:schemeClr val="bg1"/>
                </a:solidFill>
              </a:rPr>
              <a:t>It took a bit for the implications of the last one to sink in</a:t>
            </a:r>
          </a:p>
          <a:p>
            <a:r>
              <a:rPr lang="en-US" dirty="0">
                <a:solidFill>
                  <a:schemeClr val="bg1"/>
                </a:solidFill>
              </a:rPr>
              <a:t>We are not </a:t>
            </a:r>
            <a:r>
              <a:rPr lang="en-US" i="1" dirty="0">
                <a:solidFill>
                  <a:schemeClr val="bg1"/>
                </a:solidFill>
              </a:rPr>
              <a:t>really </a:t>
            </a:r>
            <a:r>
              <a:rPr lang="en-US" dirty="0">
                <a:solidFill>
                  <a:schemeClr val="bg1"/>
                </a:solidFill>
              </a:rPr>
              <a:t>limited to Table/List/Wide/Custom</a:t>
            </a:r>
          </a:p>
          <a:p>
            <a:r>
              <a:rPr lang="en-US" dirty="0">
                <a:solidFill>
                  <a:schemeClr val="bg1"/>
                </a:solidFill>
              </a:rPr>
              <a:t>We can build abstractions, and make the world our oyster.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54890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Open-Oyster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2020, I started opening the oyster</a:t>
            </a:r>
          </a:p>
          <a:p>
            <a:r>
              <a:rPr lang="en-US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now significantly extends what you can do with formatters</a:t>
            </a:r>
          </a:p>
          <a:p>
            <a:r>
              <a:rPr lang="en-US" dirty="0">
                <a:solidFill>
                  <a:schemeClr val="bg1"/>
                </a:solidFill>
              </a:rPr>
              <a:t>A few pearls have popped out so far: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Tree Views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Full Colorization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Support for Bold, Underline, and Invert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Multi-mode formatting</a:t>
            </a:r>
          </a:p>
          <a:p>
            <a:r>
              <a:rPr lang="en-US" dirty="0">
                <a:solidFill>
                  <a:schemeClr val="bg1"/>
                </a:solidFill>
              </a:rPr>
              <a:t>I’m still exploring what’s possible</a:t>
            </a:r>
          </a:p>
          <a:p>
            <a:r>
              <a:rPr lang="en-US" dirty="0">
                <a:solidFill>
                  <a:schemeClr val="bg1"/>
                </a:solidFill>
              </a:rPr>
              <a:t>Suggestions and challenges are welcome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6021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FormatTreeView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Creates a tree from &lt;Controls&gt; and &lt;</a:t>
            </a:r>
            <a:r>
              <a:rPr lang="en-US" dirty="0" err="1">
                <a:solidFill>
                  <a:schemeClr val="bg1"/>
                </a:solidFill>
              </a:rPr>
              <a:t>CustomViews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r>
              <a:rPr lang="en-US" dirty="0">
                <a:solidFill>
                  <a:schemeClr val="bg1"/>
                </a:solidFill>
              </a:rPr>
              <a:t>A few examples ship with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FileTreeFormatter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XmlElement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7170" name="Picture 2" descr="File Tree Formatter">
            <a:extLst>
              <a:ext uri="{FF2B5EF4-FFF2-40B4-BE49-F238E27FC236}">
                <a16:creationId xmlns:a16="http://schemas.microsoft.com/office/drawing/2014/main" id="{26D22AF6-6A92-403E-A221-F48C4F2BD9A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532" y="1891145"/>
            <a:ext cx="2283835" cy="2923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olorizedXml">
            <a:extLst>
              <a:ext uri="{FF2B5EF4-FFF2-40B4-BE49-F238E27FC236}">
                <a16:creationId xmlns:a16="http://schemas.microsoft.com/office/drawing/2014/main" id="{E766735C-0CD4-47D5-A1ED-467E0D45C28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618" y="4322617"/>
            <a:ext cx="3910381" cy="2466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74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FormatView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 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ColorRow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/-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ColorProperty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Of course that’s not all</a:t>
            </a:r>
          </a:p>
          <a:p>
            <a:r>
              <a:rPr lang="en-US" dirty="0">
                <a:solidFill>
                  <a:schemeClr val="bg1"/>
                </a:solidFill>
              </a:rPr>
              <a:t>We can also now Write-</a:t>
            </a:r>
            <a:r>
              <a:rPr lang="en-US" dirty="0" err="1">
                <a:solidFill>
                  <a:schemeClr val="bg1"/>
                </a:solidFill>
              </a:rPr>
              <a:t>FormatView</a:t>
            </a:r>
            <a:r>
              <a:rPr lang="en-US" dirty="0">
                <a:solidFill>
                  <a:schemeClr val="bg1"/>
                </a:solidFill>
              </a:rPr>
              <a:t> -</a:t>
            </a:r>
            <a:r>
              <a:rPr lang="en-US" dirty="0" err="1">
                <a:solidFill>
                  <a:schemeClr val="bg1"/>
                </a:solidFill>
              </a:rPr>
              <a:t>ColorRow</a:t>
            </a:r>
            <a:r>
              <a:rPr lang="en-US" dirty="0">
                <a:solidFill>
                  <a:schemeClr val="bg1"/>
                </a:solidFill>
              </a:rPr>
              <a:t> / -</a:t>
            </a:r>
            <a:r>
              <a:rPr lang="en-US" dirty="0" err="1">
                <a:solidFill>
                  <a:schemeClr val="bg1"/>
                </a:solidFill>
              </a:rPr>
              <a:t>ColorProperty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These apply conditional formatting (if supported by the host)</a:t>
            </a:r>
          </a:p>
          <a:p>
            <a:r>
              <a:rPr lang="en-US" dirty="0">
                <a:solidFill>
                  <a:schemeClr val="bg1"/>
                </a:solidFill>
              </a:rPr>
              <a:t>Let’s see it in action….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34384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Compare-Formatting 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BetweenLanguages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In PowerShell, formatting is built into the language.</a:t>
            </a:r>
          </a:p>
          <a:p>
            <a:r>
              <a:rPr lang="en-US" i="1" dirty="0">
                <a:solidFill>
                  <a:schemeClr val="bg1"/>
                </a:solidFill>
              </a:rPr>
              <a:t>Very </a:t>
            </a:r>
            <a:r>
              <a:rPr lang="en-US" dirty="0">
                <a:solidFill>
                  <a:schemeClr val="bg1"/>
                </a:solidFill>
              </a:rPr>
              <a:t>few languages do this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Most simply allow you to expand a string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Most languages will require additional frameworks to render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Some are nice enough to expand strings, but that doesn’t help abstract things</a:t>
            </a:r>
          </a:p>
          <a:p>
            <a:r>
              <a:rPr lang="en-US" i="1" dirty="0">
                <a:solidFill>
                  <a:schemeClr val="bg1"/>
                </a:solidFill>
              </a:rPr>
              <a:t>Fewer </a:t>
            </a:r>
            <a:r>
              <a:rPr lang="en-US" dirty="0">
                <a:solidFill>
                  <a:schemeClr val="bg1"/>
                </a:solidFill>
              </a:rPr>
              <a:t>languages do it well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Additional frameworks often add bloat and require you to build a bridge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Formatting data is often strongly coupled to the object and it’s type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Depending on implementation, formatting can be: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Attached to objects (which fattens the pipe required to keep them)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Way too much of a hassle to talk to</a:t>
            </a:r>
          </a:p>
          <a:p>
            <a:pPr lvl="2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74321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Write-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FormatViewExpression</a:t>
            </a:r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 –FG/-BG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also use colorization in a control</a:t>
            </a:r>
          </a:p>
          <a:p>
            <a:r>
              <a:rPr lang="en-US" dirty="0">
                <a:solidFill>
                  <a:schemeClr val="bg1"/>
                </a:solidFill>
              </a:rPr>
              <a:t>Write-</a:t>
            </a:r>
            <a:r>
              <a:rPr lang="en-US" dirty="0" err="1">
                <a:solidFill>
                  <a:schemeClr val="bg1"/>
                </a:solidFill>
              </a:rPr>
              <a:t>FormatViewExpression</a:t>
            </a:r>
            <a:r>
              <a:rPr lang="en-US" dirty="0">
                <a:solidFill>
                  <a:schemeClr val="bg1"/>
                </a:solidFill>
              </a:rPr>
              <a:t> has: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ForegroundColor</a:t>
            </a:r>
            <a:r>
              <a:rPr lang="en-US" dirty="0">
                <a:solidFill>
                  <a:schemeClr val="bg1"/>
                </a:solidFill>
              </a:rPr>
              <a:t> (aka -FG)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BackgroundColor</a:t>
            </a:r>
            <a:r>
              <a:rPr lang="en-US" dirty="0">
                <a:solidFill>
                  <a:schemeClr val="bg1"/>
                </a:solidFill>
              </a:rPr>
              <a:t> (aka BG)</a:t>
            </a:r>
          </a:p>
          <a:p>
            <a:r>
              <a:rPr lang="en-US" dirty="0">
                <a:solidFill>
                  <a:schemeClr val="bg1"/>
                </a:solidFill>
              </a:rPr>
              <a:t>Colors can be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 Hex Value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name of a setting in .</a:t>
            </a:r>
            <a:r>
              <a:rPr lang="en-US" dirty="0" err="1">
                <a:solidFill>
                  <a:schemeClr val="bg1"/>
                </a:solidFill>
              </a:rPr>
              <a:t>PrivateData.Colors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A well-known console color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 well-known stream</a:t>
            </a:r>
          </a:p>
          <a:p>
            <a:r>
              <a:rPr lang="en-US" dirty="0">
                <a:solidFill>
                  <a:schemeClr val="bg1"/>
                </a:solidFill>
              </a:rPr>
              <a:t>Using this, we can create vibrant multicolor formatting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1818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Show-Off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Let’s take a look at how two example formatters are built: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Our Colorized XML formatter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Uses Color Settings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 formatter for reflection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Uses Standard Colors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Standard colors can be changed to fit any color scheme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68857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Add-Color | Use-Part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also add colors directly by using the formatting Part</a:t>
            </a:r>
          </a:p>
          <a:p>
            <a:r>
              <a:rPr lang="en-US" dirty="0" err="1">
                <a:solidFill>
                  <a:schemeClr val="bg1"/>
                </a:solidFill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has a /Parts directory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This contains little lambdas used throughout formatting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parts are packed into your formatter to support colorization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By Calling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&amp; $</a:t>
            </a:r>
            <a:r>
              <a:rPr lang="en-US" dirty="0" err="1">
                <a:solidFill>
                  <a:schemeClr val="bg1"/>
                </a:solidFill>
              </a:rPr>
              <a:t>SetOutputStyle</a:t>
            </a:r>
            <a:endParaRPr lang="en-US" dirty="0">
              <a:solidFill>
                <a:schemeClr val="bg1"/>
              </a:solidFill>
            </a:endParaRPr>
          </a:p>
          <a:p>
            <a:pPr lvl="2"/>
            <a:r>
              <a:rPr lang="en-US" dirty="0">
                <a:solidFill>
                  <a:schemeClr val="bg1"/>
                </a:solidFill>
              </a:rPr>
              <a:t># Writing your content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&amp; $</a:t>
            </a:r>
            <a:r>
              <a:rPr lang="en-US" dirty="0" err="1">
                <a:solidFill>
                  <a:schemeClr val="bg1"/>
                </a:solidFill>
              </a:rPr>
              <a:t>ClearOutputStyle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Let’s see it in action: </a:t>
            </a:r>
            <a:r>
              <a:rPr lang="en-US" dirty="0" err="1">
                <a:solidFill>
                  <a:schemeClr val="bg1"/>
                </a:solidFill>
              </a:rPr>
              <a:t>RegEx</a:t>
            </a:r>
            <a:r>
              <a:rPr lang="en-US" dirty="0">
                <a:solidFill>
                  <a:schemeClr val="bg1"/>
                </a:solidFill>
              </a:rPr>
              <a:t> syntax highlighting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0852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Out-HTML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All of this formatting is implicitly multi-mode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It renders without color in hosts that don’t support it</a:t>
            </a:r>
          </a:p>
          <a:p>
            <a:r>
              <a:rPr lang="en-US" dirty="0">
                <a:solidFill>
                  <a:schemeClr val="bg1"/>
                </a:solidFill>
              </a:rPr>
              <a:t>It renders with color in an ANSI host</a:t>
            </a:r>
          </a:p>
          <a:p>
            <a:r>
              <a:rPr lang="en-US" dirty="0">
                <a:solidFill>
                  <a:schemeClr val="bg1"/>
                </a:solidFill>
              </a:rPr>
              <a:t>It can render as HTML if ($Request -or $</a:t>
            </a:r>
            <a:r>
              <a:rPr lang="en-US" dirty="0" err="1">
                <a:solidFill>
                  <a:schemeClr val="bg1"/>
                </a:solidFill>
              </a:rPr>
              <a:t>host.ui.SupportsHTML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Let’s see it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8194" name="Picture 2" descr="Jake Peralta Shocked GIF - JakePeralta Shocked Surprised ...">
            <a:extLst>
              <a:ext uri="{FF2B5EF4-FFF2-40B4-BE49-F238E27FC236}">
                <a16:creationId xmlns:a16="http://schemas.microsoft.com/office/drawing/2014/main" id="{85CA153D-5F1E-4C0F-971C-DC7B2F8229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089" y="2272146"/>
            <a:ext cx="27815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88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Show-Future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This is only the beginning</a:t>
            </a:r>
          </a:p>
          <a:p>
            <a:r>
              <a:rPr lang="en-US" dirty="0">
                <a:solidFill>
                  <a:schemeClr val="bg1"/>
                </a:solidFill>
              </a:rPr>
              <a:t>Advanced formatting will continue to be added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Graphs is on the </a:t>
            </a:r>
            <a:r>
              <a:rPr lang="en-US" dirty="0" err="1">
                <a:solidFill>
                  <a:schemeClr val="bg1"/>
                </a:solidFill>
              </a:rPr>
              <a:t>wishlist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 refactoring is coming: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Formatting Parts will become specific Format- commands</a:t>
            </a:r>
          </a:p>
          <a:p>
            <a:r>
              <a:rPr lang="en-US" dirty="0">
                <a:solidFill>
                  <a:schemeClr val="bg1"/>
                </a:solidFill>
              </a:rPr>
              <a:t>You should see that a lot of cool can happen</a:t>
            </a:r>
          </a:p>
          <a:p>
            <a:r>
              <a:rPr lang="en-US" dirty="0">
                <a:solidFill>
                  <a:schemeClr val="bg1"/>
                </a:solidFill>
              </a:rPr>
              <a:t>Ask and ye shall receive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23806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Stop-Presentation | Start-Q -And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I’m (rarely) on Twitter:  @</a:t>
            </a:r>
            <a:r>
              <a:rPr lang="en-US" dirty="0" err="1">
                <a:solidFill>
                  <a:schemeClr val="bg1"/>
                </a:solidFill>
              </a:rPr>
              <a:t>jamesbru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Email: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james.Brundage@start-automating.com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Additional module shout-outs: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PSKoans</a:t>
            </a:r>
            <a:r>
              <a:rPr lang="en-US" dirty="0">
                <a:solidFill>
                  <a:schemeClr val="bg1"/>
                </a:solidFill>
              </a:rPr>
              <a:t> - Switching to Colorized formatters soon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Pester    - Improved formatting coming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WTX       - Windows Terminal Extras Module (used to change color scheme)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6494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Get-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PowerShellFormat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PowerShell, formatting is built into the language </a:t>
            </a:r>
            <a:r>
              <a:rPr lang="en-US" i="1" dirty="0">
                <a:solidFill>
                  <a:schemeClr val="bg1"/>
                </a:solidFill>
              </a:rPr>
              <a:t>mostly right*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i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Formatting can be applied to any object. </a:t>
            </a:r>
            <a:r>
              <a:rPr lang="en-US" sz="1400" dirty="0">
                <a:solidFill>
                  <a:schemeClr val="bg1"/>
                </a:solidFill>
              </a:rPr>
              <a:t>(hierarchically, btw)</a:t>
            </a:r>
          </a:p>
          <a:p>
            <a:r>
              <a:rPr lang="en-US" dirty="0">
                <a:solidFill>
                  <a:schemeClr val="bg1"/>
                </a:solidFill>
              </a:rPr>
              <a:t>Format data </a:t>
            </a:r>
            <a:r>
              <a:rPr lang="en-US" i="1" dirty="0">
                <a:solidFill>
                  <a:schemeClr val="bg1"/>
                </a:solidFill>
              </a:rPr>
              <a:t>is not in each instance</a:t>
            </a:r>
            <a:r>
              <a:rPr lang="en-US" dirty="0">
                <a:solidFill>
                  <a:schemeClr val="bg1"/>
                </a:solidFill>
              </a:rPr>
              <a:t>. The logic lives elsewhere</a:t>
            </a:r>
          </a:p>
          <a:p>
            <a:r>
              <a:rPr lang="en-US" dirty="0">
                <a:solidFill>
                  <a:schemeClr val="bg1"/>
                </a:solidFill>
              </a:rPr>
              <a:t>Formatting is applied when objects output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(or when explicitly called, like with Out-String &amp; Out-Host)</a:t>
            </a:r>
          </a:p>
          <a:p>
            <a:r>
              <a:rPr lang="en-US" dirty="0">
                <a:solidFill>
                  <a:schemeClr val="bg1"/>
                </a:solidFill>
              </a:rPr>
              <a:t>Formatters can be logically organized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(not just by </a:t>
            </a:r>
            <a:r>
              <a:rPr lang="en-US" dirty="0" err="1">
                <a:solidFill>
                  <a:schemeClr val="bg1"/>
                </a:solidFill>
              </a:rPr>
              <a:t>typename</a:t>
            </a:r>
            <a:r>
              <a:rPr lang="en-US" dirty="0">
                <a:solidFill>
                  <a:schemeClr val="bg1"/>
                </a:solidFill>
              </a:rPr>
              <a:t>, but also by control)</a:t>
            </a:r>
          </a:p>
          <a:p>
            <a:r>
              <a:rPr lang="en-US" dirty="0">
                <a:solidFill>
                  <a:schemeClr val="bg1"/>
                </a:solidFill>
              </a:rPr>
              <a:t>You can have many views for one object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* Unfortunately, they’re as old as PowerShell and written in XML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82718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Stop-Worry ; Split-Purpose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With that pain in the * caveat, formatters are generally great.</a:t>
            </a:r>
          </a:p>
          <a:p>
            <a:r>
              <a:rPr lang="en-US" dirty="0">
                <a:solidFill>
                  <a:schemeClr val="bg1"/>
                </a:solidFill>
              </a:rPr>
              <a:t>We’re not here to learn how to write XML, after all.</a:t>
            </a:r>
          </a:p>
          <a:p>
            <a:r>
              <a:rPr lang="en-US" dirty="0">
                <a:solidFill>
                  <a:schemeClr val="bg1"/>
                </a:solidFill>
              </a:rPr>
              <a:t>So what will we do today?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We’ll learn the basics of the formatting engine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We’ll write some basic formatters with </a:t>
            </a:r>
            <a:r>
              <a:rPr lang="en-US" dirty="0" err="1">
                <a:solidFill>
                  <a:schemeClr val="bg1"/>
                </a:solidFill>
                <a:hlinkClick r:id="rId2"/>
              </a:rPr>
              <a:t>EZOut</a:t>
            </a:r>
            <a:endParaRPr lang="en-US" dirty="0">
              <a:solidFill>
                <a:schemeClr val="bg1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We’ll learn some of the more advanced formatting features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We’ll write some cool formatters with </a:t>
            </a:r>
            <a:r>
              <a:rPr lang="en-US" dirty="0" err="1">
                <a:solidFill>
                  <a:schemeClr val="bg1"/>
                </a:solidFill>
                <a:hlinkClick r:id="rId2"/>
              </a:rPr>
              <a:t>EZOut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10649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Get-</a:t>
            </a:r>
            <a:r>
              <a:rPr lang="en-US" dirty="0" err="1">
                <a:solidFill>
                  <a:schemeClr val="bg1"/>
                </a:solidFill>
                <a:latin typeface="Franklin Gothic Book" panose="020B0503020102020204" pitchFamily="34" charset="0"/>
              </a:rPr>
              <a:t>FormatFile</a:t>
            </a:r>
            <a:endParaRPr lang="en-US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Formatters are implemented in .format.ps1xml files</a:t>
            </a:r>
          </a:p>
          <a:p>
            <a:r>
              <a:rPr lang="en-US" dirty="0">
                <a:solidFill>
                  <a:schemeClr val="bg1"/>
                </a:solidFill>
              </a:rPr>
              <a:t>They </a:t>
            </a:r>
            <a:r>
              <a:rPr lang="en-US" i="1" dirty="0">
                <a:solidFill>
                  <a:schemeClr val="bg1"/>
                </a:solidFill>
              </a:rPr>
              <a:t>should </a:t>
            </a:r>
            <a:r>
              <a:rPr lang="en-US" dirty="0">
                <a:solidFill>
                  <a:schemeClr val="bg1"/>
                </a:solidFill>
              </a:rPr>
              <a:t>be loaded with a module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(by putting </a:t>
            </a:r>
            <a:r>
              <a:rPr lang="en-US" dirty="0" err="1">
                <a:solidFill>
                  <a:schemeClr val="bg1"/>
                </a:solidFill>
              </a:rPr>
              <a:t>FormatsToProcess</a:t>
            </a:r>
            <a:r>
              <a:rPr lang="en-US" dirty="0">
                <a:solidFill>
                  <a:schemeClr val="bg1"/>
                </a:solidFill>
              </a:rPr>
              <a:t> in your manifest)</a:t>
            </a:r>
          </a:p>
          <a:p>
            <a:r>
              <a:rPr lang="en-US" dirty="0">
                <a:solidFill>
                  <a:schemeClr val="bg1"/>
                </a:solidFill>
              </a:rPr>
              <a:t>They can be loaded with Update-</a:t>
            </a:r>
            <a:r>
              <a:rPr lang="en-US" dirty="0" err="1">
                <a:solidFill>
                  <a:schemeClr val="bg1"/>
                </a:solidFill>
              </a:rPr>
              <a:t>FormatData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(but you shouldn’t do it this way, as it can cause bugs)</a:t>
            </a:r>
          </a:p>
          <a:p>
            <a:r>
              <a:rPr lang="en-US" dirty="0">
                <a:solidFill>
                  <a:schemeClr val="bg1"/>
                </a:solidFill>
              </a:rPr>
              <a:t>Prior to PowerShell 7, Core Formatters could be found in $</a:t>
            </a:r>
            <a:r>
              <a:rPr lang="en-US" dirty="0" err="1">
                <a:solidFill>
                  <a:schemeClr val="bg1"/>
                </a:solidFill>
              </a:rPr>
              <a:t>pshome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For the technically inclined, their schema can be found here:</a:t>
            </a:r>
          </a:p>
          <a:p>
            <a:pPr lvl="1"/>
            <a:r>
              <a:rPr lang="en-US" dirty="0">
                <a:hlinkClick r:id="rId2"/>
              </a:rPr>
              <a:t>https://github.com/PowerShell/PowerShell/blob/master/src/Schemas/Format.xsd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24779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Out-Default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Formatting can be used explicitly, but it’s often used implicitly</a:t>
            </a:r>
          </a:p>
          <a:p>
            <a:r>
              <a:rPr lang="en-US" dirty="0">
                <a:solidFill>
                  <a:schemeClr val="bg1"/>
                </a:solidFill>
              </a:rPr>
              <a:t>i.e. Get-Process hides a lot of properties, and renames a few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Hiding properties of an object is a great use for formatters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Renaming is one you should think about</a:t>
            </a:r>
          </a:p>
          <a:p>
            <a:r>
              <a:rPr lang="en-US" dirty="0">
                <a:solidFill>
                  <a:schemeClr val="bg1"/>
                </a:solidFill>
              </a:rPr>
              <a:t>PowerShell will format it for you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Everything result in PowerShell that isn’t assigned is sent to Out-Default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This means, in a formatter, you’re almost always at the end of the pipeline.</a:t>
            </a:r>
          </a:p>
          <a:p>
            <a:r>
              <a:rPr lang="en-US" dirty="0">
                <a:solidFill>
                  <a:schemeClr val="bg1"/>
                </a:solidFill>
              </a:rPr>
              <a:t>A formatter is found using the .</a:t>
            </a:r>
            <a:r>
              <a:rPr lang="en-US" dirty="0" err="1">
                <a:solidFill>
                  <a:schemeClr val="bg1"/>
                </a:solidFill>
              </a:rPr>
              <a:t>pstypenames</a:t>
            </a:r>
            <a:r>
              <a:rPr lang="en-US" dirty="0">
                <a:solidFill>
                  <a:schemeClr val="bg1"/>
                </a:solidFill>
              </a:rPr>
              <a:t> list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This will default to the .NET class list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It </a:t>
            </a:r>
            <a:r>
              <a:rPr lang="en-US" i="1" dirty="0">
                <a:solidFill>
                  <a:schemeClr val="bg1"/>
                </a:solidFill>
              </a:rPr>
              <a:t>can </a:t>
            </a:r>
            <a:r>
              <a:rPr lang="en-US" i="1" u="sng" dirty="0">
                <a:solidFill>
                  <a:schemeClr val="bg1"/>
                </a:solidFill>
              </a:rPr>
              <a:t>be anything</a:t>
            </a:r>
            <a:r>
              <a:rPr lang="en-US" i="1" dirty="0">
                <a:solidFill>
                  <a:schemeClr val="bg1"/>
                </a:solidFill>
              </a:rPr>
              <a:t>, including type names that could never exist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If you have no formatter: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If an object has less than 4 properties, it formats as a table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If an object has more than 4 properties, it formats as a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9952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There are four types of formatters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Table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List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Custom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Wide</a:t>
            </a:r>
          </a:p>
          <a:p>
            <a:r>
              <a:rPr lang="en-US" dirty="0">
                <a:solidFill>
                  <a:schemeClr val="bg1"/>
                </a:solidFill>
              </a:rPr>
              <a:t>Each has an associated command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You can use these four format commands on the terminal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You should not use them in a function</a:t>
            </a:r>
          </a:p>
          <a:p>
            <a:r>
              <a:rPr lang="en-US" dirty="0">
                <a:solidFill>
                  <a:schemeClr val="bg1"/>
                </a:solidFill>
              </a:rPr>
              <a:t>Let’s take a look at each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41925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4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207C-04B0-413E-AC91-4BC8C5EC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Book" panose="020B0503020102020204" pitchFamily="34" charset="0"/>
              </a:rPr>
              <a:t>Format-Table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396C-04F6-4495-8075-D7B4707D7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450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By far the most popular, Format-Table formats things as tables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									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Of course we can also Format-Table -View to see a </a:t>
            </a:r>
            <a:r>
              <a:rPr lang="en-US" i="1" dirty="0">
                <a:solidFill>
                  <a:schemeClr val="bg1"/>
                </a:solidFill>
              </a:rPr>
              <a:t>different </a:t>
            </a:r>
            <a:r>
              <a:rPr lang="en-US" dirty="0">
                <a:solidFill>
                  <a:schemeClr val="bg1"/>
                </a:solidFill>
              </a:rPr>
              <a:t>view of things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This is a little underused, so let’s see an example included in </a:t>
            </a:r>
            <a:r>
              <a:rPr lang="en-US" dirty="0" err="1">
                <a:solidFill>
                  <a:schemeClr val="bg1"/>
                </a:solidFill>
              </a:rPr>
              <a:t>EZOut</a:t>
            </a:r>
            <a:endParaRPr lang="en-US" dirty="0">
              <a:solidFill>
                <a:schemeClr val="bg1"/>
              </a:solidFill>
            </a:endParaRPr>
          </a:p>
          <a:p>
            <a:pPr lvl="2"/>
            <a:r>
              <a:rPr lang="en-US" dirty="0">
                <a:solidFill>
                  <a:schemeClr val="bg1"/>
                </a:solidFill>
              </a:rPr>
              <a:t>Get-Process | Format-Table -View </a:t>
            </a:r>
            <a:r>
              <a:rPr lang="en-US" dirty="0" err="1">
                <a:solidFill>
                  <a:schemeClr val="bg1"/>
                </a:solidFill>
              </a:rPr>
              <a:t>Process.Heatmap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4C523D-CB22-4AD2-AB42-A50AE1AE8D89}"/>
              </a:ext>
            </a:extLst>
          </p:cNvPr>
          <p:cNvSpPr txBox="1"/>
          <p:nvPr/>
        </p:nvSpPr>
        <p:spPr>
          <a:xfrm>
            <a:off x="155510" y="379447"/>
            <a:ext cx="74892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0" dirty="0">
                <a:solidFill>
                  <a:schemeClr val="bg1"/>
                </a:solidFill>
                <a:latin typeface="Franklin Gothic Book" panose="020B0503020102020204" pitchFamily="34" charset="0"/>
              </a:rPr>
              <a:t>&gt;</a:t>
            </a:r>
          </a:p>
        </p:txBody>
      </p:sp>
      <p:pic>
        <p:nvPicPr>
          <p:cNvPr id="1026" name="Picture 2" descr="Best Team 99 GIFs | Find the top GIF on Gfycat">
            <a:extLst>
              <a:ext uri="{FF2B5EF4-FFF2-40B4-BE49-F238E27FC236}">
                <a16:creationId xmlns:a16="http://schemas.microsoft.com/office/drawing/2014/main" id="{BB12EEE3-3C65-401F-A7CA-3231041A029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182" y="2286000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83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17325</TotalTime>
  <Words>1856</Words>
  <Application>Microsoft Office PowerPoint</Application>
  <PresentationFormat>Widescreen</PresentationFormat>
  <Paragraphs>409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Bahnschrift</vt:lpstr>
      <vt:lpstr>Calibri</vt:lpstr>
      <vt:lpstr>Calibri Light</vt:lpstr>
      <vt:lpstr>Franklin Gothic Book</vt:lpstr>
      <vt:lpstr>Office Theme</vt:lpstr>
      <vt:lpstr>Flexible Formatting</vt:lpstr>
      <vt:lpstr>Get-MyBackground</vt:lpstr>
      <vt:lpstr>Compare-Formatting -BetweenLanguages</vt:lpstr>
      <vt:lpstr>Get-PowerShellFormat</vt:lpstr>
      <vt:lpstr>Stop-Worry ; Split-Purpose</vt:lpstr>
      <vt:lpstr>Get-FormatFile</vt:lpstr>
      <vt:lpstr>Out-Default</vt:lpstr>
      <vt:lpstr>Format-What?</vt:lpstr>
      <vt:lpstr>Format-Table</vt:lpstr>
      <vt:lpstr>Format-Table -XML </vt:lpstr>
      <vt:lpstr>Format-List</vt:lpstr>
      <vt:lpstr>Format-List -XML </vt:lpstr>
      <vt:lpstr>Format-Wide</vt:lpstr>
      <vt:lpstr>Format-Wide -Has Issues</vt:lpstr>
      <vt:lpstr>Format-Custom</vt:lpstr>
      <vt:lpstr>Format-Custom -XML</vt:lpstr>
      <vt:lpstr>Get-PS1XML</vt:lpstr>
      <vt:lpstr>Skip-PS1XML</vt:lpstr>
      <vt:lpstr>Save-Sanity | Install-Module EZOut</vt:lpstr>
      <vt:lpstr>Write-FormatView</vt:lpstr>
      <vt:lpstr>Get-TimeZone | Repair-Ugly</vt:lpstr>
      <vt:lpstr>Write-EZFormatFile ; Import-Module .\</vt:lpstr>
      <vt:lpstr>Show-Demo</vt:lpstr>
      <vt:lpstr>Format-Advanced</vt:lpstr>
      <vt:lpstr>Write-FormatControl</vt:lpstr>
      <vt:lpstr>Receive-Epiphany</vt:lpstr>
      <vt:lpstr>Open-Oyster</vt:lpstr>
      <vt:lpstr>Write-FormatTreeView</vt:lpstr>
      <vt:lpstr>Write-FormatView -ColorRow/-ColorProperty</vt:lpstr>
      <vt:lpstr>Write-FormatViewExpression –FG/-BG</vt:lpstr>
      <vt:lpstr>Show-Off</vt:lpstr>
      <vt:lpstr>Add-Color | Use-Part</vt:lpstr>
      <vt:lpstr>Out-HTML</vt:lpstr>
      <vt:lpstr>Show-Future</vt:lpstr>
      <vt:lpstr>Stop-Presentation | Start-Q -And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Modules</dc:title>
  <dc:creator>James Brundage</dc:creator>
  <cp:lastModifiedBy>James Brundage</cp:lastModifiedBy>
  <cp:revision>137</cp:revision>
  <dcterms:created xsi:type="dcterms:W3CDTF">2020-01-29T03:22:54Z</dcterms:created>
  <dcterms:modified xsi:type="dcterms:W3CDTF">2020-05-15T18:01:24Z</dcterms:modified>
</cp:coreProperties>
</file>